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8229600" cx="14630400"/>
  <p:notesSz cx="8229600" cy="14630400"/>
  <p:embeddedFontLst>
    <p:embeddedFont>
      <p:font typeface="Montserrat"/>
      <p:regular r:id="rId19"/>
      <p:bold r:id="rId20"/>
      <p:italic r:id="rId21"/>
      <p:boldItalic r:id="rId22"/>
    </p:embeddedFont>
    <p:embeddedFont>
      <p:font typeface="Barlow"/>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Barlow-bold.fntdata"/><Relationship Id="rId23" Type="http://schemas.openxmlformats.org/officeDocument/2006/relationships/font" Target="fonts/Barlow-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arlow-boldItalic.fntdata"/><Relationship Id="rId25" Type="http://schemas.openxmlformats.org/officeDocument/2006/relationships/font" Target="fonts/Barlow-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587cd8f1ad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587cd8f1ad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3587cd8f1ad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87e985f6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587e985f6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3587e985f6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87e985f6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87e985f6a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3587e985f6a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50" name="Shape 50"/>
        <p:cNvGrpSpPr/>
        <p:nvPr/>
      </p:nvGrpSpPr>
      <p:grpSpPr>
        <a:xfrm>
          <a:off x="0" y="0"/>
          <a:ext cx="0" cy="0"/>
          <a:chOff x="0" y="0"/>
          <a:chExt cx="0" cy="0"/>
        </a:xfrm>
      </p:grpSpPr>
      <p:pic>
        <p:nvPicPr>
          <p:cNvPr descr="preencoded.png" id="51" name="Google Shape;5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063E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258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2.jpg"/><Relationship Id="rId4" Type="http://schemas.openxmlformats.org/officeDocument/2006/relationships/image" Target="../media/image4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28.png"/><Relationship Id="rId7"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reencoded.png" id="60" name="Google Shape;60;p14"/>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61" name="Google Shape;61;p14"/>
          <p:cNvSpPr/>
          <p:nvPr/>
        </p:nvSpPr>
        <p:spPr>
          <a:xfrm>
            <a:off x="758309" y="854512"/>
            <a:ext cx="7627382" cy="2138124"/>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Secure Multi-Client File Sharing System using C Sockets</a:t>
            </a:r>
            <a:endParaRPr b="0" i="0" sz="4450" u="none" cap="none" strike="noStrike"/>
          </a:p>
        </p:txBody>
      </p:sp>
      <p:sp>
        <p:nvSpPr>
          <p:cNvPr id="62" name="Google Shape;62;p14"/>
          <p:cNvSpPr/>
          <p:nvPr/>
        </p:nvSpPr>
        <p:spPr>
          <a:xfrm>
            <a:off x="758309" y="3317558"/>
            <a:ext cx="7627382" cy="208026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This project presents a robust and secure file sharing system leveraging C sockets, suitable for multiple clients simultaneously. Built with core technologies including POSIX threads for concurrency, TCP sockets for reliable communication, and SQLite for metadata persistence, it offers a practical example of combining low-level networking with database integration.</a:t>
            </a:r>
            <a:endParaRPr b="0" i="0" sz="1700" u="none" cap="none" strike="noStrike"/>
          </a:p>
        </p:txBody>
      </p:sp>
      <p:sp>
        <p:nvSpPr>
          <p:cNvPr id="63" name="Google Shape;63;p14"/>
          <p:cNvSpPr/>
          <p:nvPr/>
        </p:nvSpPr>
        <p:spPr>
          <a:xfrm>
            <a:off x="758309" y="5641538"/>
            <a:ext cx="7627382"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Our team engineered a centralized server model that handles client requests securely and efficiently, providing both public and private file access modes. This presentation details the architecture, features, command interface, and code highlights, demonstrating our comprehensive approach to networked file sharing in C.</a:t>
            </a:r>
            <a:endParaRPr b="0" i="0" sz="17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p:nvPr/>
        </p:nvSpPr>
        <p:spPr>
          <a:xfrm>
            <a:off x="758309" y="897493"/>
            <a:ext cx="7627382" cy="1425416"/>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Sample Output and User Feedback</a:t>
            </a:r>
            <a:endParaRPr b="0" i="0" sz="4450" u="none" cap="none" strike="noStrike"/>
          </a:p>
        </p:txBody>
      </p:sp>
      <p:sp>
        <p:nvSpPr>
          <p:cNvPr id="204" name="Google Shape;204;p23"/>
          <p:cNvSpPr/>
          <p:nvPr/>
        </p:nvSpPr>
        <p:spPr>
          <a:xfrm>
            <a:off x="758309" y="2647831"/>
            <a:ext cx="487442" cy="487442"/>
          </a:xfrm>
          <a:prstGeom prst="roundRect">
            <a:avLst>
              <a:gd fmla="val 6667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1462326" y="2722245"/>
            <a:ext cx="2974300"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Registration Confirmation</a:t>
            </a:r>
            <a:endParaRPr b="0" i="0" sz="2200" u="none" cap="none" strike="noStrike"/>
          </a:p>
        </p:txBody>
      </p:sp>
      <p:sp>
        <p:nvSpPr>
          <p:cNvPr id="206" name="Google Shape;206;p23"/>
          <p:cNvSpPr/>
          <p:nvPr/>
        </p:nvSpPr>
        <p:spPr>
          <a:xfrm>
            <a:off x="1462326" y="3564612"/>
            <a:ext cx="2974300"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Users receive clear success or error messages upon registering or logging in.</a:t>
            </a:r>
            <a:endParaRPr b="0" i="0" sz="1700" u="none" cap="none" strike="noStrike"/>
          </a:p>
        </p:txBody>
      </p:sp>
      <p:sp>
        <p:nvSpPr>
          <p:cNvPr id="207" name="Google Shape;207;p23"/>
          <p:cNvSpPr/>
          <p:nvPr/>
        </p:nvSpPr>
        <p:spPr>
          <a:xfrm>
            <a:off x="4707374" y="2647831"/>
            <a:ext cx="487442" cy="487442"/>
          </a:xfrm>
          <a:prstGeom prst="roundRect">
            <a:avLst>
              <a:gd fmla="val 6667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5411391" y="2722245"/>
            <a:ext cx="2974300"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Download Status and List Output</a:t>
            </a:r>
            <a:endParaRPr b="0" i="0" sz="2200" u="none" cap="none" strike="noStrike"/>
          </a:p>
        </p:txBody>
      </p:sp>
      <p:sp>
        <p:nvSpPr>
          <p:cNvPr id="209" name="Google Shape;209;p23"/>
          <p:cNvSpPr/>
          <p:nvPr/>
        </p:nvSpPr>
        <p:spPr>
          <a:xfrm>
            <a:off x="5411391" y="3564612"/>
            <a:ext cx="2974300"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File lists clearly display file names and access requirements; download results show success or failure states.</a:t>
            </a:r>
            <a:endParaRPr b="0" i="0" sz="1700" u="none" cap="none" strike="noStrike"/>
          </a:p>
        </p:txBody>
      </p:sp>
      <p:sp>
        <p:nvSpPr>
          <p:cNvPr id="210" name="Google Shape;210;p23"/>
          <p:cNvSpPr/>
          <p:nvPr/>
        </p:nvSpPr>
        <p:spPr>
          <a:xfrm>
            <a:off x="758309" y="5731431"/>
            <a:ext cx="487442" cy="487442"/>
          </a:xfrm>
          <a:prstGeom prst="roundRect">
            <a:avLst>
              <a:gd fmla="val 6667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1462326" y="5805845"/>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Progress Bar Detail</a:t>
            </a:r>
            <a:endParaRPr b="0" i="0" sz="2200" u="none" cap="none" strike="noStrike"/>
          </a:p>
        </p:txBody>
      </p:sp>
      <p:sp>
        <p:nvSpPr>
          <p:cNvPr id="212" name="Google Shape;212;p23"/>
          <p:cNvSpPr/>
          <p:nvPr/>
        </p:nvSpPr>
        <p:spPr>
          <a:xfrm>
            <a:off x="1462326" y="6291977"/>
            <a:ext cx="6923365"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Terminal progress bars depict percentage complete, transfer speed, and estimated time remaining for a smooth user experience.</a:t>
            </a:r>
            <a:endParaRPr b="0" i="0" sz="1700" u="none" cap="none" strike="noStrike"/>
          </a:p>
        </p:txBody>
      </p:sp>
      <p:pic>
        <p:nvPicPr>
          <p:cNvPr id="213" name="Google Shape;213;p23" title="WhatsApp Image 2025-05-15 at 10.56.56_ab840205.jpg"/>
          <p:cNvPicPr preferRelativeResize="0"/>
          <p:nvPr/>
        </p:nvPicPr>
        <p:blipFill>
          <a:blip r:embed="rId3">
            <a:alphaModFix/>
          </a:blip>
          <a:stretch>
            <a:fillRect/>
          </a:stretch>
        </p:blipFill>
        <p:spPr>
          <a:xfrm>
            <a:off x="8308975" y="152400"/>
            <a:ext cx="6169024" cy="4198776"/>
          </a:xfrm>
          <a:prstGeom prst="rect">
            <a:avLst/>
          </a:prstGeom>
          <a:noFill/>
          <a:ln>
            <a:noFill/>
          </a:ln>
        </p:spPr>
      </p:pic>
      <p:pic>
        <p:nvPicPr>
          <p:cNvPr id="214" name="Google Shape;214;p23" title="WhatsApp Image 2025-05-15 at 10.57.23_c9bbcca9.jpg"/>
          <p:cNvPicPr preferRelativeResize="0"/>
          <p:nvPr/>
        </p:nvPicPr>
        <p:blipFill>
          <a:blip r:embed="rId4">
            <a:alphaModFix/>
          </a:blip>
          <a:stretch>
            <a:fillRect/>
          </a:stretch>
        </p:blipFill>
        <p:spPr>
          <a:xfrm>
            <a:off x="8308975" y="4503575"/>
            <a:ext cx="6169024" cy="356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4"/>
          <p:cNvPicPr preferRelativeResize="0"/>
          <p:nvPr/>
        </p:nvPicPr>
        <p:blipFill>
          <a:blip r:embed="rId3">
            <a:alphaModFix/>
          </a:blip>
          <a:stretch>
            <a:fillRect/>
          </a:stretch>
        </p:blipFill>
        <p:spPr>
          <a:xfrm>
            <a:off x="1367075" y="436075"/>
            <a:ext cx="11353050" cy="7603300"/>
          </a:xfrm>
          <a:prstGeom prst="rect">
            <a:avLst/>
          </a:prstGeom>
          <a:noFill/>
          <a:ln>
            <a:noFill/>
          </a:ln>
        </p:spPr>
      </p:pic>
      <p:sp>
        <p:nvSpPr>
          <p:cNvPr id="221" name="Google Shape;221;p24"/>
          <p:cNvSpPr txBox="1"/>
          <p:nvPr/>
        </p:nvSpPr>
        <p:spPr>
          <a:xfrm>
            <a:off x="497950" y="153900"/>
            <a:ext cx="45900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t>Modular Design</a:t>
            </a:r>
            <a:r>
              <a:rPr lang="en-US" sz="2700"/>
              <a:t>: F</a:t>
            </a:r>
            <a:r>
              <a:rPr lang="en-US" sz="2700"/>
              <a:t>eatures</a:t>
            </a:r>
            <a:endParaRPr sz="2700"/>
          </a:p>
        </p:txBody>
      </p:sp>
      <p:sp>
        <p:nvSpPr>
          <p:cNvPr id="222" name="Google Shape;222;p24"/>
          <p:cNvSpPr txBox="1"/>
          <p:nvPr/>
        </p:nvSpPr>
        <p:spPr>
          <a:xfrm>
            <a:off x="12729300" y="7567800"/>
            <a:ext cx="1901100" cy="661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5"/>
          <p:cNvPicPr preferRelativeResize="0"/>
          <p:nvPr/>
        </p:nvPicPr>
        <p:blipFill>
          <a:blip r:embed="rId3">
            <a:alphaModFix/>
          </a:blip>
          <a:stretch>
            <a:fillRect/>
          </a:stretch>
        </p:blipFill>
        <p:spPr>
          <a:xfrm>
            <a:off x="1394225" y="500200"/>
            <a:ext cx="11396151" cy="7593599"/>
          </a:xfrm>
          <a:prstGeom prst="rect">
            <a:avLst/>
          </a:prstGeom>
          <a:noFill/>
          <a:ln>
            <a:noFill/>
          </a:ln>
        </p:spPr>
      </p:pic>
      <p:sp>
        <p:nvSpPr>
          <p:cNvPr id="229" name="Google Shape;229;p25"/>
          <p:cNvSpPr txBox="1"/>
          <p:nvPr/>
        </p:nvSpPr>
        <p:spPr>
          <a:xfrm>
            <a:off x="0" y="0"/>
            <a:ext cx="4436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solidFill>
                  <a:schemeClr val="dk1"/>
                </a:solidFill>
              </a:rPr>
              <a:t>Modular Design</a:t>
            </a:r>
            <a:r>
              <a:rPr lang="en-US" sz="2700">
                <a:solidFill>
                  <a:schemeClr val="dk1"/>
                </a:solidFill>
              </a:rPr>
              <a:t>: Functions</a:t>
            </a:r>
            <a:endParaRPr sz="2700">
              <a:solidFill>
                <a:schemeClr val="dk1"/>
              </a:solidFill>
            </a:endParaRPr>
          </a:p>
        </p:txBody>
      </p:sp>
      <p:sp>
        <p:nvSpPr>
          <p:cNvPr id="230" name="Google Shape;230;p25"/>
          <p:cNvSpPr txBox="1"/>
          <p:nvPr/>
        </p:nvSpPr>
        <p:spPr>
          <a:xfrm>
            <a:off x="12729300" y="7567800"/>
            <a:ext cx="1901100" cy="661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preencoded.png" id="236" name="Google Shape;236;p26"/>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237" name="Google Shape;237;p26"/>
          <p:cNvSpPr/>
          <p:nvPr/>
        </p:nvSpPr>
        <p:spPr>
          <a:xfrm>
            <a:off x="758309" y="1730931"/>
            <a:ext cx="7627382" cy="1425416"/>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Conclusion and Key Takeaways</a:t>
            </a:r>
            <a:endParaRPr b="0" i="0" sz="4450" u="none" cap="none" strike="noStrike"/>
          </a:p>
        </p:txBody>
      </p:sp>
      <p:sp>
        <p:nvSpPr>
          <p:cNvPr id="238" name="Google Shape;238;p26"/>
          <p:cNvSpPr/>
          <p:nvPr/>
        </p:nvSpPr>
        <p:spPr>
          <a:xfrm>
            <a:off x="758309" y="3481268"/>
            <a:ext cx="7627382"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This project delivers a fully functional, multi-client file sharing system built in C, demonstrating the practical integration of sockets, threading, and database technology.</a:t>
            </a:r>
            <a:endParaRPr b="0" i="0" sz="1700" u="none" cap="none" strike="noStrike"/>
          </a:p>
        </p:txBody>
      </p:sp>
      <p:sp>
        <p:nvSpPr>
          <p:cNvPr id="239" name="Google Shape;239;p26"/>
          <p:cNvSpPr/>
          <p:nvPr/>
        </p:nvSpPr>
        <p:spPr>
          <a:xfrm>
            <a:off x="758309" y="4765119"/>
            <a:ext cx="7627382"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It supports concurrent user sessions with enforced access control, real-time progress indicators, and flexible visibility options, providing a secure and scalable platform for file exchange. This approach can be extended further to include encryption, GUI clients, and advanced authentication for production environments.</a:t>
            </a:r>
            <a:endParaRPr b="0" i="0" sz="17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p:nvPr/>
        </p:nvSpPr>
        <p:spPr>
          <a:xfrm>
            <a:off x="3450334" y="3334809"/>
            <a:ext cx="7868100" cy="983700"/>
          </a:xfrm>
          <a:prstGeom prst="rect">
            <a:avLst/>
          </a:prstGeom>
          <a:noFill/>
          <a:ln>
            <a:noFill/>
          </a:ln>
        </p:spPr>
        <p:txBody>
          <a:bodyPr anchorCtr="0" anchor="ctr" bIns="0" lIns="0" spcFirstLastPara="1" rIns="0" wrap="square" tIns="0">
            <a:noAutofit/>
          </a:bodyPr>
          <a:lstStyle/>
          <a:p>
            <a:pPr indent="0" lvl="0" marL="0" marR="0" rtl="0" algn="ctr">
              <a:lnSpc>
                <a:spcPct val="125203"/>
              </a:lnSpc>
              <a:spcBef>
                <a:spcPts val="0"/>
              </a:spcBef>
              <a:spcAft>
                <a:spcPts val="0"/>
              </a:spcAft>
              <a:buClr>
                <a:srgbClr val="FFFFFF"/>
              </a:buClr>
              <a:buSzPts val="6150"/>
              <a:buFont typeface="Barlow"/>
              <a:buNone/>
            </a:pPr>
            <a:r>
              <a:rPr b="1" i="0" lang="en-US" sz="7550" u="none" cap="none" strike="noStrike">
                <a:solidFill>
                  <a:srgbClr val="FFFFFF"/>
                </a:solidFill>
                <a:latin typeface="Barlow"/>
                <a:ea typeface="Barlow"/>
                <a:cs typeface="Barlow"/>
                <a:sym typeface="Barlow"/>
              </a:rPr>
              <a:t>Thank You</a:t>
            </a:r>
            <a:endParaRPr b="0" i="0" sz="7550" u="none" cap="none" strike="noStrike"/>
          </a:p>
        </p:txBody>
      </p:sp>
      <p:sp>
        <p:nvSpPr>
          <p:cNvPr id="246" name="Google Shape;246;p27"/>
          <p:cNvSpPr/>
          <p:nvPr/>
        </p:nvSpPr>
        <p:spPr>
          <a:xfrm>
            <a:off x="12874050" y="7736175"/>
            <a:ext cx="1661400" cy="388200"/>
          </a:xfrm>
          <a:prstGeom prst="roundRect">
            <a:avLst>
              <a:gd fmla="val 16667" name="adj"/>
            </a:avLst>
          </a:prstGeom>
          <a:solidFill>
            <a:srgbClr val="063E5F"/>
          </a:solidFill>
          <a:ln cap="flat" cmpd="sng" w="9525">
            <a:solidFill>
              <a:srgbClr val="063E5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descr="preencoded.png" id="69" name="Google Shape;69;p15"/>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70" name="Google Shape;70;p15"/>
          <p:cNvSpPr/>
          <p:nvPr/>
        </p:nvSpPr>
        <p:spPr>
          <a:xfrm>
            <a:off x="6244709" y="1427202"/>
            <a:ext cx="5701546"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Project Objectives</a:t>
            </a:r>
            <a:endParaRPr b="0" i="0" sz="4450" u="none" cap="none" strike="noStrike"/>
          </a:p>
        </p:txBody>
      </p:sp>
      <p:sp>
        <p:nvSpPr>
          <p:cNvPr id="71" name="Google Shape;71;p15"/>
          <p:cNvSpPr/>
          <p:nvPr/>
        </p:nvSpPr>
        <p:spPr>
          <a:xfrm>
            <a:off x="6244709" y="2464832"/>
            <a:ext cx="487442" cy="487442"/>
          </a:xfrm>
          <a:prstGeom prst="roundRect">
            <a:avLst>
              <a:gd fmla="val 6667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6948726" y="2539246"/>
            <a:ext cx="2974300"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Simple &amp; Secure File Sharing</a:t>
            </a:r>
            <a:endParaRPr b="0" i="0" sz="2200" u="none" cap="none" strike="noStrike"/>
          </a:p>
        </p:txBody>
      </p:sp>
      <p:sp>
        <p:nvSpPr>
          <p:cNvPr id="73" name="Google Shape;73;p15"/>
          <p:cNvSpPr/>
          <p:nvPr/>
        </p:nvSpPr>
        <p:spPr>
          <a:xfrm>
            <a:off x="6948726" y="3381613"/>
            <a:ext cx="2974300"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Enable multiple clients to upload and download files from a central server with secure protocols ensuring data integrity and privacy.</a:t>
            </a:r>
            <a:endParaRPr b="0" i="0" sz="1700" u="none" cap="none" strike="noStrike"/>
          </a:p>
        </p:txBody>
      </p:sp>
      <p:sp>
        <p:nvSpPr>
          <p:cNvPr id="74" name="Google Shape;74;p15"/>
          <p:cNvSpPr/>
          <p:nvPr/>
        </p:nvSpPr>
        <p:spPr>
          <a:xfrm>
            <a:off x="10193774" y="2464832"/>
            <a:ext cx="487442" cy="487442"/>
          </a:xfrm>
          <a:prstGeom prst="roundRect">
            <a:avLst>
              <a:gd fmla="val 6667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10897791" y="2539246"/>
            <a:ext cx="2974300"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Public and Private Sharing</a:t>
            </a:r>
            <a:endParaRPr b="0" i="0" sz="2200" u="none" cap="none" strike="noStrike"/>
          </a:p>
        </p:txBody>
      </p:sp>
      <p:sp>
        <p:nvSpPr>
          <p:cNvPr id="76" name="Google Shape;76;p15"/>
          <p:cNvSpPr/>
          <p:nvPr/>
        </p:nvSpPr>
        <p:spPr>
          <a:xfrm>
            <a:off x="10897791" y="3381613"/>
            <a:ext cx="2974300"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Offer flexible access control through public visibility, private sharing with access code protection, and user-only files.</a:t>
            </a:r>
            <a:endParaRPr b="0" i="0" sz="1700" u="none" cap="none" strike="noStrike"/>
          </a:p>
        </p:txBody>
      </p:sp>
      <p:sp>
        <p:nvSpPr>
          <p:cNvPr id="77" name="Google Shape;77;p15"/>
          <p:cNvSpPr/>
          <p:nvPr/>
        </p:nvSpPr>
        <p:spPr>
          <a:xfrm>
            <a:off x="6244709" y="5548432"/>
            <a:ext cx="487442" cy="487442"/>
          </a:xfrm>
          <a:prstGeom prst="roundRect">
            <a:avLst>
              <a:gd fmla="val 6667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6948726" y="5622846"/>
            <a:ext cx="3708082"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Real-Time Transfer Feedback</a:t>
            </a:r>
            <a:endParaRPr b="0" i="0" sz="2200" u="none" cap="none" strike="noStrike"/>
          </a:p>
        </p:txBody>
      </p:sp>
      <p:sp>
        <p:nvSpPr>
          <p:cNvPr id="79" name="Google Shape;79;p15"/>
          <p:cNvSpPr/>
          <p:nvPr/>
        </p:nvSpPr>
        <p:spPr>
          <a:xfrm>
            <a:off x="6948726" y="6108978"/>
            <a:ext cx="6923365"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Display download and upload progress bars with speed metrics for an intuitive user experience during transfers.</a:t>
            </a:r>
            <a:endParaRPr b="0" i="0" sz="1700" u="none" cap="none" strike="noStrike"/>
          </a:p>
        </p:txBody>
      </p:sp>
      <p:sp>
        <p:nvSpPr>
          <p:cNvPr id="80" name="Google Shape;80;p15"/>
          <p:cNvSpPr/>
          <p:nvPr/>
        </p:nvSpPr>
        <p:spPr>
          <a:xfrm>
            <a:off x="12858525" y="7748100"/>
            <a:ext cx="1645800" cy="4815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preencoded.png" id="86" name="Google Shape;86;p16"/>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87" name="Google Shape;87;p16"/>
          <p:cNvSpPr/>
          <p:nvPr/>
        </p:nvSpPr>
        <p:spPr>
          <a:xfrm>
            <a:off x="758309" y="751880"/>
            <a:ext cx="5416510" cy="676989"/>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2E3C4E"/>
              </a:buClr>
              <a:buSzPts val="4250"/>
              <a:buFont typeface="Barlow"/>
              <a:buNone/>
            </a:pPr>
            <a:r>
              <a:rPr b="1" i="0" lang="en-US" sz="4250" u="none" cap="none" strike="noStrike">
                <a:solidFill>
                  <a:srgbClr val="2E3C4E"/>
                </a:solidFill>
                <a:latin typeface="Barlow"/>
                <a:ea typeface="Barlow"/>
                <a:cs typeface="Barlow"/>
                <a:sym typeface="Barlow"/>
              </a:rPr>
              <a:t>System Architecture</a:t>
            </a:r>
            <a:endParaRPr b="0" i="0" sz="4250" u="none" cap="none" strike="noStrike"/>
          </a:p>
        </p:txBody>
      </p:sp>
      <p:sp>
        <p:nvSpPr>
          <p:cNvPr id="88" name="Google Shape;88;p16"/>
          <p:cNvSpPr/>
          <p:nvPr/>
        </p:nvSpPr>
        <p:spPr>
          <a:xfrm>
            <a:off x="758309" y="1943338"/>
            <a:ext cx="2207300" cy="67698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E3C4E"/>
              </a:buClr>
              <a:buSzPts val="2100"/>
              <a:buFont typeface="Barlow"/>
              <a:buNone/>
            </a:pPr>
            <a:r>
              <a:rPr b="1" i="0" lang="en-US" sz="2100" u="none" cap="none" strike="noStrike">
                <a:solidFill>
                  <a:srgbClr val="2E3C4E"/>
                </a:solidFill>
                <a:latin typeface="Barlow"/>
                <a:ea typeface="Barlow"/>
                <a:cs typeface="Barlow"/>
                <a:sym typeface="Barlow"/>
              </a:rPr>
              <a:t>Client-Server Communication</a:t>
            </a:r>
            <a:endParaRPr b="0" i="0" sz="2100" u="none" cap="none" strike="noStrike"/>
          </a:p>
        </p:txBody>
      </p:sp>
      <p:sp>
        <p:nvSpPr>
          <p:cNvPr id="89" name="Google Shape;89;p16"/>
          <p:cNvSpPr/>
          <p:nvPr/>
        </p:nvSpPr>
        <p:spPr>
          <a:xfrm>
            <a:off x="758309" y="2826068"/>
            <a:ext cx="2207300" cy="230528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Clients communicate with the server over TCP on port 8080, ensuring reliable data transfer and connection stability.</a:t>
            </a:r>
            <a:endParaRPr b="0" i="0" sz="1600" u="none" cap="none" strike="noStrike"/>
          </a:p>
        </p:txBody>
      </p:sp>
      <p:sp>
        <p:nvSpPr>
          <p:cNvPr id="90" name="Google Shape;90;p16"/>
          <p:cNvSpPr/>
          <p:nvPr/>
        </p:nvSpPr>
        <p:spPr>
          <a:xfrm>
            <a:off x="758309" y="5316498"/>
            <a:ext cx="2207300" cy="16466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The server listens and manages multiple client connections concurrently.</a:t>
            </a:r>
            <a:endParaRPr b="0" i="0" sz="1600" u="none" cap="none" strike="noStrike"/>
          </a:p>
        </p:txBody>
      </p:sp>
      <p:sp>
        <p:nvSpPr>
          <p:cNvPr id="91" name="Google Shape;91;p16"/>
          <p:cNvSpPr/>
          <p:nvPr/>
        </p:nvSpPr>
        <p:spPr>
          <a:xfrm>
            <a:off x="3475434" y="1943338"/>
            <a:ext cx="2207300" cy="67698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E3C4E"/>
              </a:buClr>
              <a:buSzPts val="2100"/>
              <a:buFont typeface="Barlow"/>
              <a:buNone/>
            </a:pPr>
            <a:r>
              <a:rPr b="1" i="0" lang="en-US" sz="2100" u="none" cap="none" strike="noStrike">
                <a:solidFill>
                  <a:srgbClr val="2E3C4E"/>
                </a:solidFill>
                <a:latin typeface="Barlow"/>
                <a:ea typeface="Barlow"/>
                <a:cs typeface="Barlow"/>
                <a:sym typeface="Barlow"/>
              </a:rPr>
              <a:t>POSIX Threads for Concurrency</a:t>
            </a:r>
            <a:endParaRPr b="0" i="0" sz="2100" u="none" cap="none" strike="noStrike"/>
          </a:p>
        </p:txBody>
      </p:sp>
      <p:sp>
        <p:nvSpPr>
          <p:cNvPr id="92" name="Google Shape;92;p16"/>
          <p:cNvSpPr/>
          <p:nvPr/>
        </p:nvSpPr>
        <p:spPr>
          <a:xfrm>
            <a:off x="3475434" y="2826068"/>
            <a:ext cx="2207300" cy="230528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Each incoming client connection spawns a dedicated thread, allowing simultaneous handling of multiple uploads/downloads.</a:t>
            </a:r>
            <a:endParaRPr b="0" i="0" sz="1600" u="none" cap="none" strike="noStrike"/>
          </a:p>
        </p:txBody>
      </p:sp>
      <p:sp>
        <p:nvSpPr>
          <p:cNvPr id="93" name="Google Shape;93;p16"/>
          <p:cNvSpPr/>
          <p:nvPr/>
        </p:nvSpPr>
        <p:spPr>
          <a:xfrm>
            <a:off x="3475434" y="5316498"/>
            <a:ext cx="2207300" cy="1975961"/>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This design maximizes responsiveness and throughput in a multi-user environment.</a:t>
            </a:r>
            <a:endParaRPr b="0" i="0" sz="1600" u="none" cap="none" strike="noStrike"/>
          </a:p>
        </p:txBody>
      </p:sp>
      <p:sp>
        <p:nvSpPr>
          <p:cNvPr id="94" name="Google Shape;94;p16"/>
          <p:cNvSpPr/>
          <p:nvPr/>
        </p:nvSpPr>
        <p:spPr>
          <a:xfrm>
            <a:off x="6192560" y="1943338"/>
            <a:ext cx="2207300" cy="676989"/>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E3C4E"/>
              </a:buClr>
              <a:buSzPts val="2100"/>
              <a:buFont typeface="Barlow"/>
              <a:buNone/>
            </a:pPr>
            <a:r>
              <a:rPr b="1" i="0" lang="en-US" sz="2100" u="none" cap="none" strike="noStrike">
                <a:solidFill>
                  <a:srgbClr val="2E3C4E"/>
                </a:solidFill>
                <a:latin typeface="Barlow"/>
                <a:ea typeface="Barlow"/>
                <a:cs typeface="Barlow"/>
                <a:sym typeface="Barlow"/>
              </a:rPr>
              <a:t>SQLite Metadata Storage</a:t>
            </a:r>
            <a:endParaRPr b="0" i="0" sz="2100" u="none" cap="none" strike="noStrike"/>
          </a:p>
        </p:txBody>
      </p:sp>
      <p:sp>
        <p:nvSpPr>
          <p:cNvPr id="95" name="Google Shape;95;p16"/>
          <p:cNvSpPr/>
          <p:nvPr/>
        </p:nvSpPr>
        <p:spPr>
          <a:xfrm>
            <a:off x="6192560" y="2826068"/>
            <a:ext cx="2207300" cy="2963942"/>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User credentials, file metadata, and access control details are maintained persistently using SQLite, enabling robust authentication and authorization.</a:t>
            </a:r>
            <a:endParaRPr b="0" i="0" sz="16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3">
            <a:alphaModFix/>
          </a:blip>
          <a:srcRect b="7607" l="0" r="0" t="7675"/>
          <a:stretch/>
        </p:blipFill>
        <p:spPr>
          <a:xfrm>
            <a:off x="2053650" y="995875"/>
            <a:ext cx="8080001" cy="6867825"/>
          </a:xfrm>
          <a:prstGeom prst="rect">
            <a:avLst/>
          </a:prstGeom>
          <a:noFill/>
          <a:ln>
            <a:noFill/>
          </a:ln>
        </p:spPr>
      </p:pic>
      <p:sp>
        <p:nvSpPr>
          <p:cNvPr id="102" name="Google Shape;102;p17"/>
          <p:cNvSpPr txBox="1"/>
          <p:nvPr/>
        </p:nvSpPr>
        <p:spPr>
          <a:xfrm>
            <a:off x="0" y="0"/>
            <a:ext cx="5278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chemeClr val="dk1"/>
                </a:solidFill>
              </a:rPr>
              <a:t>System Architecture</a:t>
            </a:r>
            <a:endParaRPr b="1" sz="3100">
              <a:solidFill>
                <a:schemeClr val="dk1"/>
              </a:solidFill>
            </a:endParaRPr>
          </a:p>
        </p:txBody>
      </p:sp>
      <p:sp>
        <p:nvSpPr>
          <p:cNvPr id="103" name="Google Shape;103;p17"/>
          <p:cNvSpPr txBox="1"/>
          <p:nvPr/>
        </p:nvSpPr>
        <p:spPr>
          <a:xfrm>
            <a:off x="12729300" y="7567800"/>
            <a:ext cx="1901100" cy="661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preencoded.png" id="109" name="Google Shape;109;p18"/>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110" name="Google Shape;110;p18"/>
          <p:cNvSpPr/>
          <p:nvPr/>
        </p:nvSpPr>
        <p:spPr>
          <a:xfrm>
            <a:off x="6244709" y="625673"/>
            <a:ext cx="4861441" cy="60567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E3C4E"/>
              </a:buClr>
              <a:buSzPts val="3800"/>
              <a:buFont typeface="Barlow"/>
              <a:buNone/>
            </a:pPr>
            <a:r>
              <a:rPr b="1" i="0" lang="en-US" sz="3800" u="none" cap="none" strike="noStrike">
                <a:solidFill>
                  <a:srgbClr val="2E3C4E"/>
                </a:solidFill>
                <a:latin typeface="Barlow"/>
                <a:ea typeface="Barlow"/>
                <a:cs typeface="Barlow"/>
                <a:sym typeface="Barlow"/>
              </a:rPr>
              <a:t>Key Features Overview</a:t>
            </a:r>
            <a:endParaRPr b="0" i="0" sz="3800" u="none" cap="none" strike="noStrike"/>
          </a:p>
        </p:txBody>
      </p:sp>
      <p:sp>
        <p:nvSpPr>
          <p:cNvPr id="111" name="Google Shape;111;p18"/>
          <p:cNvSpPr/>
          <p:nvPr/>
        </p:nvSpPr>
        <p:spPr>
          <a:xfrm>
            <a:off x="6244709" y="1507569"/>
            <a:ext cx="7627382" cy="1386007"/>
          </a:xfrm>
          <a:prstGeom prst="roundRect">
            <a:avLst>
              <a:gd fmla="val 19931"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436400" y="1699260"/>
            <a:ext cx="2745224" cy="302776"/>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84653"/>
              </a:buClr>
              <a:buSzPts val="1900"/>
              <a:buFont typeface="Barlow"/>
              <a:buNone/>
            </a:pPr>
            <a:r>
              <a:rPr b="1" i="0" lang="en-US" sz="1900" u="none" cap="none" strike="noStrike">
                <a:solidFill>
                  <a:srgbClr val="384653"/>
                </a:solidFill>
                <a:latin typeface="Barlow"/>
                <a:ea typeface="Barlow"/>
                <a:cs typeface="Barlow"/>
                <a:sym typeface="Barlow"/>
              </a:rPr>
              <a:t>User Registration &amp; Login</a:t>
            </a:r>
            <a:endParaRPr b="0" i="0" sz="1900" u="none" cap="none" strike="noStrike"/>
          </a:p>
        </p:txBody>
      </p:sp>
      <p:sp>
        <p:nvSpPr>
          <p:cNvPr id="113" name="Google Shape;113;p18"/>
          <p:cNvSpPr/>
          <p:nvPr/>
        </p:nvSpPr>
        <p:spPr>
          <a:xfrm>
            <a:off x="6436400" y="2112526"/>
            <a:ext cx="7244001" cy="589359"/>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84653"/>
              </a:buClr>
              <a:buSzPts val="1450"/>
              <a:buFont typeface="Montserrat"/>
              <a:buNone/>
            </a:pPr>
            <a:r>
              <a:rPr b="0" i="0" lang="en-US" sz="1450" u="none" cap="none" strike="noStrike">
                <a:solidFill>
                  <a:srgbClr val="384653"/>
                </a:solidFill>
                <a:latin typeface="Montserrat"/>
                <a:ea typeface="Montserrat"/>
                <a:cs typeface="Montserrat"/>
                <a:sym typeface="Montserrat"/>
              </a:rPr>
              <a:t>Secure credential storage and verification facilitate user authentication to safeguard file access.</a:t>
            </a:r>
            <a:endParaRPr b="0" i="0" sz="1450" u="none" cap="none" strike="noStrike"/>
          </a:p>
        </p:txBody>
      </p:sp>
      <p:sp>
        <p:nvSpPr>
          <p:cNvPr id="114" name="Google Shape;114;p18"/>
          <p:cNvSpPr/>
          <p:nvPr/>
        </p:nvSpPr>
        <p:spPr>
          <a:xfrm>
            <a:off x="6244709" y="3077647"/>
            <a:ext cx="7627382" cy="1386007"/>
          </a:xfrm>
          <a:prstGeom prst="roundRect">
            <a:avLst>
              <a:gd fmla="val 19931"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436400" y="3269337"/>
            <a:ext cx="2423160" cy="302776"/>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84653"/>
              </a:buClr>
              <a:buSzPts val="1900"/>
              <a:buFont typeface="Barlow"/>
              <a:buNone/>
            </a:pPr>
            <a:r>
              <a:rPr b="1" i="0" lang="en-US" sz="1900" u="none" cap="none" strike="noStrike">
                <a:solidFill>
                  <a:srgbClr val="384653"/>
                </a:solidFill>
                <a:latin typeface="Barlow"/>
                <a:ea typeface="Barlow"/>
                <a:cs typeface="Barlow"/>
                <a:sym typeface="Barlow"/>
              </a:rPr>
              <a:t>Flexible File Visibility</a:t>
            </a:r>
            <a:endParaRPr b="0" i="0" sz="1900" u="none" cap="none" strike="noStrike"/>
          </a:p>
        </p:txBody>
      </p:sp>
      <p:sp>
        <p:nvSpPr>
          <p:cNvPr id="116" name="Google Shape;116;p18"/>
          <p:cNvSpPr/>
          <p:nvPr/>
        </p:nvSpPr>
        <p:spPr>
          <a:xfrm>
            <a:off x="6436400" y="3682603"/>
            <a:ext cx="7244001" cy="589359"/>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84653"/>
              </a:buClr>
              <a:buSzPts val="1450"/>
              <a:buFont typeface="Montserrat"/>
              <a:buNone/>
            </a:pPr>
            <a:r>
              <a:rPr b="0" i="0" lang="en-US" sz="1450" u="none" cap="none" strike="noStrike">
                <a:solidFill>
                  <a:srgbClr val="384653"/>
                </a:solidFill>
                <a:latin typeface="Montserrat"/>
                <a:ea typeface="Montserrat"/>
                <a:cs typeface="Montserrat"/>
                <a:sym typeface="Montserrat"/>
              </a:rPr>
              <a:t>Files can be shared publicly, restricted with an access code, or limited to the uploader’s account.</a:t>
            </a:r>
            <a:endParaRPr b="0" i="0" sz="1450" u="none" cap="none" strike="noStrike"/>
          </a:p>
        </p:txBody>
      </p:sp>
      <p:sp>
        <p:nvSpPr>
          <p:cNvPr id="117" name="Google Shape;117;p18"/>
          <p:cNvSpPr/>
          <p:nvPr/>
        </p:nvSpPr>
        <p:spPr>
          <a:xfrm>
            <a:off x="6244709" y="4647724"/>
            <a:ext cx="7627382" cy="1386007"/>
          </a:xfrm>
          <a:prstGeom prst="roundRect">
            <a:avLst>
              <a:gd fmla="val 19931"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6436400" y="4839414"/>
            <a:ext cx="3092172" cy="302776"/>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84653"/>
              </a:buClr>
              <a:buSzPts val="1900"/>
              <a:buFont typeface="Barlow"/>
              <a:buNone/>
            </a:pPr>
            <a:r>
              <a:rPr b="1" i="0" lang="en-US" sz="1900" u="none" cap="none" strike="noStrike">
                <a:solidFill>
                  <a:srgbClr val="384653"/>
                </a:solidFill>
                <a:latin typeface="Barlow"/>
                <a:ea typeface="Barlow"/>
                <a:cs typeface="Barlow"/>
                <a:sym typeface="Barlow"/>
              </a:rPr>
              <a:t>Multithreaded Client Support</a:t>
            </a:r>
            <a:endParaRPr b="0" i="0" sz="1900" u="none" cap="none" strike="noStrike"/>
          </a:p>
        </p:txBody>
      </p:sp>
      <p:sp>
        <p:nvSpPr>
          <p:cNvPr id="119" name="Google Shape;119;p18"/>
          <p:cNvSpPr/>
          <p:nvPr/>
        </p:nvSpPr>
        <p:spPr>
          <a:xfrm>
            <a:off x="6436400" y="5252680"/>
            <a:ext cx="7244001" cy="589359"/>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84653"/>
              </a:buClr>
              <a:buSzPts val="1450"/>
              <a:buFont typeface="Montserrat"/>
              <a:buNone/>
            </a:pPr>
            <a:r>
              <a:rPr b="0" i="0" lang="en-US" sz="1450" u="none" cap="none" strike="noStrike">
                <a:solidFill>
                  <a:srgbClr val="384653"/>
                </a:solidFill>
                <a:latin typeface="Montserrat"/>
                <a:ea typeface="Montserrat"/>
                <a:cs typeface="Montserrat"/>
                <a:sym typeface="Montserrat"/>
              </a:rPr>
              <a:t>Concurrent client connections are handled with pthreads, enabling efficient parallel file transfers.</a:t>
            </a:r>
            <a:endParaRPr b="0" i="0" sz="1450" u="none" cap="none" strike="noStrike"/>
          </a:p>
        </p:txBody>
      </p:sp>
      <p:sp>
        <p:nvSpPr>
          <p:cNvPr id="120" name="Google Shape;120;p18"/>
          <p:cNvSpPr/>
          <p:nvPr/>
        </p:nvSpPr>
        <p:spPr>
          <a:xfrm>
            <a:off x="6244709" y="6217801"/>
            <a:ext cx="7627382" cy="1386007"/>
          </a:xfrm>
          <a:prstGeom prst="roundRect">
            <a:avLst>
              <a:gd fmla="val 19931"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6436400" y="6409492"/>
            <a:ext cx="3022878" cy="302776"/>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84653"/>
              </a:buClr>
              <a:buSzPts val="1900"/>
              <a:buFont typeface="Barlow"/>
              <a:buNone/>
            </a:pPr>
            <a:r>
              <a:rPr b="1" i="0" lang="en-US" sz="1900" u="none" cap="none" strike="noStrike">
                <a:solidFill>
                  <a:srgbClr val="384653"/>
                </a:solidFill>
                <a:latin typeface="Barlow"/>
                <a:ea typeface="Barlow"/>
                <a:cs typeface="Barlow"/>
                <a:sym typeface="Barlow"/>
              </a:rPr>
              <a:t>Transfer Progress Feedback</a:t>
            </a:r>
            <a:endParaRPr b="0" i="0" sz="1900" u="none" cap="none" strike="noStrike"/>
          </a:p>
        </p:txBody>
      </p:sp>
      <p:sp>
        <p:nvSpPr>
          <p:cNvPr id="122" name="Google Shape;122;p18"/>
          <p:cNvSpPr/>
          <p:nvPr/>
        </p:nvSpPr>
        <p:spPr>
          <a:xfrm>
            <a:off x="6436400" y="6822758"/>
            <a:ext cx="7244001" cy="589359"/>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84653"/>
              </a:buClr>
              <a:buSzPts val="1450"/>
              <a:buFont typeface="Montserrat"/>
              <a:buNone/>
            </a:pPr>
            <a:r>
              <a:rPr b="0" i="0" lang="en-US" sz="1450" u="none" cap="none" strike="noStrike">
                <a:solidFill>
                  <a:srgbClr val="384653"/>
                </a:solidFill>
                <a:latin typeface="Montserrat"/>
                <a:ea typeface="Montserrat"/>
                <a:cs typeface="Montserrat"/>
                <a:sym typeface="Montserrat"/>
              </a:rPr>
              <a:t>Users see a real-time terminal progress bar indicating transfer percentage and speeds for better usability.</a:t>
            </a:r>
            <a:endParaRPr b="0" i="0" sz="1450" u="none" cap="none" strike="noStrike"/>
          </a:p>
        </p:txBody>
      </p:sp>
      <p:sp>
        <p:nvSpPr>
          <p:cNvPr id="123" name="Google Shape;123;p18"/>
          <p:cNvSpPr/>
          <p:nvPr/>
        </p:nvSpPr>
        <p:spPr>
          <a:xfrm>
            <a:off x="12843000" y="7720650"/>
            <a:ext cx="1707900" cy="509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pic>
        <p:nvPicPr>
          <p:cNvPr descr="preencoded.png" id="129" name="Google Shape;129;p19"/>
          <p:cNvPicPr preferRelativeResize="0"/>
          <p:nvPr/>
        </p:nvPicPr>
        <p:blipFill rotWithShape="1">
          <a:blip r:embed="rId3">
            <a:alphaModFix/>
          </a:blip>
          <a:srcRect b="0" l="0" r="0" t="0"/>
          <a:stretch/>
        </p:blipFill>
        <p:spPr>
          <a:xfrm>
            <a:off x="10035600" y="0"/>
            <a:ext cx="5215899" cy="8229600"/>
          </a:xfrm>
          <a:prstGeom prst="rect">
            <a:avLst/>
          </a:prstGeom>
          <a:noFill/>
          <a:ln>
            <a:noFill/>
          </a:ln>
        </p:spPr>
      </p:pic>
      <p:sp>
        <p:nvSpPr>
          <p:cNvPr id="130" name="Google Shape;130;p19"/>
          <p:cNvSpPr/>
          <p:nvPr/>
        </p:nvSpPr>
        <p:spPr>
          <a:xfrm>
            <a:off x="758309" y="740331"/>
            <a:ext cx="6855857" cy="676989"/>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2E3C4E"/>
              </a:buClr>
              <a:buSzPts val="4250"/>
              <a:buFont typeface="Barlow"/>
              <a:buNone/>
            </a:pPr>
            <a:r>
              <a:rPr b="1" i="0" lang="en-US" sz="4250" u="none" cap="none" strike="noStrike">
                <a:solidFill>
                  <a:srgbClr val="2E3C4E"/>
                </a:solidFill>
                <a:latin typeface="Barlow"/>
                <a:ea typeface="Barlow"/>
                <a:cs typeface="Barlow"/>
                <a:sym typeface="Barlow"/>
              </a:rPr>
              <a:t>Supported Client Commands</a:t>
            </a:r>
            <a:endParaRPr b="0" i="0" sz="4250" u="none" cap="none" strike="noStrike"/>
          </a:p>
        </p:txBody>
      </p:sp>
      <p:pic>
        <p:nvPicPr>
          <p:cNvPr descr="preencoded.png" id="131" name="Google Shape;131;p19"/>
          <p:cNvPicPr preferRelativeResize="0"/>
          <p:nvPr/>
        </p:nvPicPr>
        <p:blipFill rotWithShape="1">
          <a:blip r:embed="rId4">
            <a:alphaModFix/>
          </a:blip>
          <a:srcRect b="0" l="0" r="0" t="0"/>
          <a:stretch/>
        </p:blipFill>
        <p:spPr>
          <a:xfrm>
            <a:off x="758309" y="1762006"/>
            <a:ext cx="514469" cy="514469"/>
          </a:xfrm>
          <a:prstGeom prst="rect">
            <a:avLst/>
          </a:prstGeom>
          <a:noFill/>
          <a:ln>
            <a:noFill/>
          </a:ln>
        </p:spPr>
      </p:pic>
      <p:sp>
        <p:nvSpPr>
          <p:cNvPr id="132" name="Google Shape;132;p19"/>
          <p:cNvSpPr/>
          <p:nvPr/>
        </p:nvSpPr>
        <p:spPr>
          <a:xfrm>
            <a:off x="1478518" y="1848207"/>
            <a:ext cx="1650802" cy="338495"/>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384653"/>
              </a:buClr>
              <a:buSzPts val="2100"/>
              <a:buFont typeface="Barlow"/>
              <a:buNone/>
            </a:pPr>
            <a:r>
              <a:rPr b="1" i="0" lang="en-US" sz="2100" u="none" cap="none" strike="noStrike">
                <a:solidFill>
                  <a:srgbClr val="384653"/>
                </a:solidFill>
                <a:latin typeface="Barlow"/>
                <a:ea typeface="Barlow"/>
                <a:cs typeface="Barlow"/>
                <a:sym typeface="Barlow"/>
              </a:rPr>
              <a:t>/upload</a:t>
            </a:r>
            <a:endParaRPr b="0" i="0" sz="2100" u="none" cap="none" strike="noStrike"/>
          </a:p>
        </p:txBody>
      </p:sp>
      <p:sp>
        <p:nvSpPr>
          <p:cNvPr id="133" name="Google Shape;133;p19"/>
          <p:cNvSpPr/>
          <p:nvPr/>
        </p:nvSpPr>
        <p:spPr>
          <a:xfrm>
            <a:off x="1478518" y="2310170"/>
            <a:ext cx="1650802" cy="16466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Send files to the server, specifying visibility options.</a:t>
            </a:r>
            <a:endParaRPr b="0" i="0" sz="1600" u="none" cap="none" strike="noStrike"/>
          </a:p>
        </p:txBody>
      </p:sp>
      <p:pic>
        <p:nvPicPr>
          <p:cNvPr descr="preencoded.png" id="134" name="Google Shape;134;p19"/>
          <p:cNvPicPr preferRelativeResize="0"/>
          <p:nvPr/>
        </p:nvPicPr>
        <p:blipFill rotWithShape="1">
          <a:blip r:embed="rId5">
            <a:alphaModFix/>
          </a:blip>
          <a:srcRect b="0" l="0" r="0" t="0"/>
          <a:stretch/>
        </p:blipFill>
        <p:spPr>
          <a:xfrm>
            <a:off x="3386495" y="1762006"/>
            <a:ext cx="514469" cy="514469"/>
          </a:xfrm>
          <a:prstGeom prst="rect">
            <a:avLst/>
          </a:prstGeom>
          <a:noFill/>
          <a:ln>
            <a:noFill/>
          </a:ln>
        </p:spPr>
      </p:pic>
      <p:sp>
        <p:nvSpPr>
          <p:cNvPr id="135" name="Google Shape;135;p19"/>
          <p:cNvSpPr/>
          <p:nvPr/>
        </p:nvSpPr>
        <p:spPr>
          <a:xfrm>
            <a:off x="4106704" y="1848207"/>
            <a:ext cx="1650802" cy="338495"/>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384653"/>
              </a:buClr>
              <a:buSzPts val="2100"/>
              <a:buFont typeface="Barlow"/>
              <a:buNone/>
            </a:pPr>
            <a:r>
              <a:rPr b="1" i="0" lang="en-US" sz="2100" u="none" cap="none" strike="noStrike">
                <a:solidFill>
                  <a:srgbClr val="384653"/>
                </a:solidFill>
                <a:latin typeface="Barlow"/>
                <a:ea typeface="Barlow"/>
                <a:cs typeface="Barlow"/>
                <a:sym typeface="Barlow"/>
              </a:rPr>
              <a:t>/download</a:t>
            </a:r>
            <a:endParaRPr b="0" i="0" sz="2100" u="none" cap="none" strike="noStrike"/>
          </a:p>
        </p:txBody>
      </p:sp>
      <p:sp>
        <p:nvSpPr>
          <p:cNvPr id="136" name="Google Shape;136;p19"/>
          <p:cNvSpPr/>
          <p:nvPr/>
        </p:nvSpPr>
        <p:spPr>
          <a:xfrm>
            <a:off x="4106704" y="2310170"/>
            <a:ext cx="1650802" cy="1975961"/>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Retrieve files from the server, including entering access codes for private files.</a:t>
            </a:r>
            <a:endParaRPr b="0" i="0" sz="1600" u="none" cap="none" strike="noStrike"/>
          </a:p>
        </p:txBody>
      </p:sp>
      <p:pic>
        <p:nvPicPr>
          <p:cNvPr descr="preencoded.png" id="137" name="Google Shape;137;p19"/>
          <p:cNvPicPr preferRelativeResize="0"/>
          <p:nvPr/>
        </p:nvPicPr>
        <p:blipFill rotWithShape="1">
          <a:blip r:embed="rId6">
            <a:alphaModFix/>
          </a:blip>
          <a:srcRect b="0" l="0" r="0" t="0"/>
          <a:stretch/>
        </p:blipFill>
        <p:spPr>
          <a:xfrm>
            <a:off x="6014680" y="1762006"/>
            <a:ext cx="514469" cy="514469"/>
          </a:xfrm>
          <a:prstGeom prst="rect">
            <a:avLst/>
          </a:prstGeom>
          <a:noFill/>
          <a:ln>
            <a:noFill/>
          </a:ln>
        </p:spPr>
      </p:pic>
      <p:sp>
        <p:nvSpPr>
          <p:cNvPr id="138" name="Google Shape;138;p19"/>
          <p:cNvSpPr/>
          <p:nvPr/>
        </p:nvSpPr>
        <p:spPr>
          <a:xfrm>
            <a:off x="6734889" y="1848207"/>
            <a:ext cx="1650802" cy="338495"/>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384653"/>
              </a:buClr>
              <a:buSzPts val="2100"/>
              <a:buFont typeface="Barlow"/>
              <a:buNone/>
            </a:pPr>
            <a:r>
              <a:rPr b="1" i="0" lang="en-US" sz="2100" u="none" cap="none" strike="noStrike">
                <a:solidFill>
                  <a:srgbClr val="384653"/>
                </a:solidFill>
                <a:latin typeface="Barlow"/>
                <a:ea typeface="Barlow"/>
                <a:cs typeface="Barlow"/>
                <a:sym typeface="Barlow"/>
              </a:rPr>
              <a:t>/list</a:t>
            </a:r>
            <a:endParaRPr b="0" i="0" sz="2100" u="none" cap="none" strike="noStrike"/>
          </a:p>
        </p:txBody>
      </p:sp>
      <p:sp>
        <p:nvSpPr>
          <p:cNvPr id="139" name="Google Shape;139;p19"/>
          <p:cNvSpPr/>
          <p:nvPr/>
        </p:nvSpPr>
        <p:spPr>
          <a:xfrm>
            <a:off x="6734889" y="2310170"/>
            <a:ext cx="1650802" cy="1975961"/>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Display available files on the server with visibility and ownership details.</a:t>
            </a:r>
            <a:endParaRPr b="0" i="0" sz="1600" u="none" cap="none" strike="noStrike"/>
          </a:p>
        </p:txBody>
      </p:sp>
      <p:pic>
        <p:nvPicPr>
          <p:cNvPr descr="preencoded.png" id="140" name="Google Shape;140;p19"/>
          <p:cNvPicPr preferRelativeResize="0"/>
          <p:nvPr/>
        </p:nvPicPr>
        <p:blipFill rotWithShape="1">
          <a:blip r:embed="rId7">
            <a:alphaModFix/>
          </a:blip>
          <a:srcRect b="0" l="0" r="0" t="0"/>
          <a:stretch/>
        </p:blipFill>
        <p:spPr>
          <a:xfrm>
            <a:off x="758309" y="4733687"/>
            <a:ext cx="514469" cy="514469"/>
          </a:xfrm>
          <a:prstGeom prst="rect">
            <a:avLst/>
          </a:prstGeom>
          <a:noFill/>
          <a:ln>
            <a:noFill/>
          </a:ln>
        </p:spPr>
      </p:pic>
      <p:sp>
        <p:nvSpPr>
          <p:cNvPr id="141" name="Google Shape;141;p19"/>
          <p:cNvSpPr/>
          <p:nvPr/>
        </p:nvSpPr>
        <p:spPr>
          <a:xfrm>
            <a:off x="1478518" y="4819888"/>
            <a:ext cx="1650802" cy="338495"/>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384653"/>
              </a:buClr>
              <a:buSzPts val="2100"/>
              <a:buFont typeface="Barlow"/>
              <a:buNone/>
            </a:pPr>
            <a:r>
              <a:rPr b="1" i="0" lang="en-US" sz="2100" u="none" cap="none" strike="noStrike">
                <a:solidFill>
                  <a:srgbClr val="384653"/>
                </a:solidFill>
                <a:latin typeface="Barlow"/>
                <a:ea typeface="Barlow"/>
                <a:cs typeface="Barlow"/>
                <a:sym typeface="Barlow"/>
              </a:rPr>
              <a:t>/locallist</a:t>
            </a:r>
            <a:endParaRPr b="0" i="0" sz="2100" u="none" cap="none" strike="noStrike"/>
          </a:p>
        </p:txBody>
      </p:sp>
      <p:sp>
        <p:nvSpPr>
          <p:cNvPr id="142" name="Google Shape;142;p19"/>
          <p:cNvSpPr/>
          <p:nvPr/>
        </p:nvSpPr>
        <p:spPr>
          <a:xfrm>
            <a:off x="1478518" y="5281851"/>
            <a:ext cx="1650802" cy="13173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Show files present locally on the client device.</a:t>
            </a:r>
            <a:endParaRPr b="0" i="0" sz="1600" u="none" cap="none" strike="noStrike"/>
          </a:p>
        </p:txBody>
      </p:sp>
      <p:sp>
        <p:nvSpPr>
          <p:cNvPr id="143" name="Google Shape;143;p19"/>
          <p:cNvSpPr/>
          <p:nvPr/>
        </p:nvSpPr>
        <p:spPr>
          <a:xfrm>
            <a:off x="758309" y="6830616"/>
            <a:ext cx="7627382" cy="65865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84653"/>
              </a:buClr>
              <a:buSzPts val="1600"/>
              <a:buFont typeface="Montserrat"/>
              <a:buNone/>
            </a:pPr>
            <a:r>
              <a:rPr b="0" i="0" lang="en-US" sz="1600" u="none" cap="none" strike="noStrike">
                <a:solidFill>
                  <a:srgbClr val="384653"/>
                </a:solidFill>
                <a:latin typeface="Montserrat"/>
                <a:ea typeface="Montserrat"/>
                <a:cs typeface="Montserrat"/>
                <a:sym typeface="Montserrat"/>
              </a:rPr>
              <a:t>Additional commands /help and /exit provide user assistance and session termination respectively.</a:t>
            </a:r>
            <a:endParaRPr b="0" i="0" sz="16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preencoded.png" id="149" name="Google Shape;149;p20"/>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150" name="Google Shape;150;p20"/>
          <p:cNvSpPr/>
          <p:nvPr/>
        </p:nvSpPr>
        <p:spPr>
          <a:xfrm>
            <a:off x="756880" y="595432"/>
            <a:ext cx="6710958" cy="64019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E3C4E"/>
              </a:buClr>
              <a:buSzPts val="4000"/>
              <a:buFont typeface="Barlow"/>
              <a:buNone/>
            </a:pPr>
            <a:r>
              <a:rPr b="1" i="0" lang="en-US" sz="4000" u="none" cap="none" strike="noStrike">
                <a:solidFill>
                  <a:srgbClr val="2E3C4E"/>
                </a:solidFill>
                <a:latin typeface="Barlow"/>
                <a:ea typeface="Barlow"/>
                <a:cs typeface="Barlow"/>
                <a:sym typeface="Barlow"/>
              </a:rPr>
              <a:t>Live Demonstration Workflow</a:t>
            </a:r>
            <a:endParaRPr b="0" i="0" sz="4000" u="none" cap="none" strike="noStrike"/>
          </a:p>
        </p:txBody>
      </p:sp>
      <p:pic>
        <p:nvPicPr>
          <p:cNvPr descr="preencoded.png" id="151" name="Google Shape;151;p20"/>
          <p:cNvPicPr preferRelativeResize="0"/>
          <p:nvPr/>
        </p:nvPicPr>
        <p:blipFill rotWithShape="1">
          <a:blip r:embed="rId4">
            <a:alphaModFix/>
          </a:blip>
          <a:srcRect b="0" l="0" r="0" t="0"/>
          <a:stretch/>
        </p:blipFill>
        <p:spPr>
          <a:xfrm>
            <a:off x="756880" y="1527572"/>
            <a:ext cx="973098" cy="1448753"/>
          </a:xfrm>
          <a:prstGeom prst="rect">
            <a:avLst/>
          </a:prstGeom>
          <a:noFill/>
          <a:ln>
            <a:noFill/>
          </a:ln>
        </p:spPr>
      </p:pic>
      <p:sp>
        <p:nvSpPr>
          <p:cNvPr id="152" name="Google Shape;152;p20"/>
          <p:cNvSpPr/>
          <p:nvPr/>
        </p:nvSpPr>
        <p:spPr>
          <a:xfrm>
            <a:off x="2021919" y="1722120"/>
            <a:ext cx="2560915" cy="32004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4653"/>
              </a:buClr>
              <a:buSzPts val="2000"/>
              <a:buFont typeface="Barlow"/>
              <a:buNone/>
            </a:pPr>
            <a:r>
              <a:rPr b="1" i="0" lang="en-US" sz="2000" u="none" cap="none" strike="noStrike">
                <a:solidFill>
                  <a:srgbClr val="384653"/>
                </a:solidFill>
                <a:latin typeface="Barlow"/>
                <a:ea typeface="Barlow"/>
                <a:cs typeface="Barlow"/>
                <a:sym typeface="Barlow"/>
              </a:rPr>
              <a:t>Register or Login</a:t>
            </a:r>
            <a:endParaRPr b="0" i="0" sz="2000" u="none" cap="none" strike="noStrike"/>
          </a:p>
        </p:txBody>
      </p:sp>
      <p:sp>
        <p:nvSpPr>
          <p:cNvPr id="153" name="Google Shape;153;p20"/>
          <p:cNvSpPr/>
          <p:nvPr/>
        </p:nvSpPr>
        <p:spPr>
          <a:xfrm>
            <a:off x="2021919" y="2158841"/>
            <a:ext cx="6365200" cy="62293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4653"/>
              </a:buClr>
              <a:buSzPts val="1500"/>
              <a:buFont typeface="Montserrat"/>
              <a:buNone/>
            </a:pPr>
            <a:r>
              <a:rPr b="0" i="0" lang="en-US" sz="1500" u="none" cap="none" strike="noStrike">
                <a:solidFill>
                  <a:srgbClr val="384653"/>
                </a:solidFill>
                <a:latin typeface="Montserrat"/>
                <a:ea typeface="Montserrat"/>
                <a:cs typeface="Montserrat"/>
                <a:sym typeface="Montserrat"/>
              </a:rPr>
              <a:t>Users begin by creating a new account or logging into an existing one for secure access.</a:t>
            </a:r>
            <a:endParaRPr b="0" i="0" sz="1500" u="none" cap="none" strike="noStrike"/>
          </a:p>
        </p:txBody>
      </p:sp>
      <p:pic>
        <p:nvPicPr>
          <p:cNvPr descr="preencoded.png" id="154" name="Google Shape;154;p20"/>
          <p:cNvPicPr preferRelativeResize="0"/>
          <p:nvPr/>
        </p:nvPicPr>
        <p:blipFill rotWithShape="1">
          <a:blip r:embed="rId5">
            <a:alphaModFix/>
          </a:blip>
          <a:srcRect b="0" l="0" r="0" t="0"/>
          <a:stretch/>
        </p:blipFill>
        <p:spPr>
          <a:xfrm>
            <a:off x="756880" y="2976324"/>
            <a:ext cx="973098" cy="1448753"/>
          </a:xfrm>
          <a:prstGeom prst="rect">
            <a:avLst/>
          </a:prstGeom>
          <a:noFill/>
          <a:ln>
            <a:noFill/>
          </a:ln>
        </p:spPr>
      </p:pic>
      <p:sp>
        <p:nvSpPr>
          <p:cNvPr id="155" name="Google Shape;155;p20"/>
          <p:cNvSpPr/>
          <p:nvPr/>
        </p:nvSpPr>
        <p:spPr>
          <a:xfrm>
            <a:off x="2021919" y="3170873"/>
            <a:ext cx="2560915" cy="32004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4653"/>
              </a:buClr>
              <a:buSzPts val="2000"/>
              <a:buFont typeface="Barlow"/>
              <a:buNone/>
            </a:pPr>
            <a:r>
              <a:rPr b="1" i="0" lang="en-US" sz="2000" u="none" cap="none" strike="noStrike">
                <a:solidFill>
                  <a:srgbClr val="384653"/>
                </a:solidFill>
                <a:latin typeface="Barlow"/>
                <a:ea typeface="Barlow"/>
                <a:cs typeface="Barlow"/>
                <a:sym typeface="Barlow"/>
              </a:rPr>
              <a:t>Upload Files</a:t>
            </a:r>
            <a:endParaRPr b="0" i="0" sz="2000" u="none" cap="none" strike="noStrike"/>
          </a:p>
        </p:txBody>
      </p:sp>
      <p:sp>
        <p:nvSpPr>
          <p:cNvPr id="156" name="Google Shape;156;p20"/>
          <p:cNvSpPr/>
          <p:nvPr/>
        </p:nvSpPr>
        <p:spPr>
          <a:xfrm>
            <a:off x="2021919" y="3607594"/>
            <a:ext cx="6365200" cy="62293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4653"/>
              </a:buClr>
              <a:buSzPts val="1500"/>
              <a:buFont typeface="Montserrat"/>
              <a:buNone/>
            </a:pPr>
            <a:r>
              <a:rPr b="0" i="0" lang="en-US" sz="1500" u="none" cap="none" strike="noStrike">
                <a:solidFill>
                  <a:srgbClr val="384653"/>
                </a:solidFill>
                <a:latin typeface="Montserrat"/>
                <a:ea typeface="Montserrat"/>
                <a:cs typeface="Montserrat"/>
                <a:sym typeface="Montserrat"/>
              </a:rPr>
              <a:t>Files are uploaded with selected visibility settings, supporting public or restricted sharing.</a:t>
            </a:r>
            <a:endParaRPr b="0" i="0" sz="1500" u="none" cap="none" strike="noStrike"/>
          </a:p>
        </p:txBody>
      </p:sp>
      <p:pic>
        <p:nvPicPr>
          <p:cNvPr descr="preencoded.png" id="157" name="Google Shape;157;p20"/>
          <p:cNvPicPr preferRelativeResize="0"/>
          <p:nvPr/>
        </p:nvPicPr>
        <p:blipFill rotWithShape="1">
          <a:blip r:embed="rId6">
            <a:alphaModFix/>
          </a:blip>
          <a:srcRect b="0" l="0" r="0" t="0"/>
          <a:stretch/>
        </p:blipFill>
        <p:spPr>
          <a:xfrm>
            <a:off x="756880" y="4425077"/>
            <a:ext cx="973098" cy="1448753"/>
          </a:xfrm>
          <a:prstGeom prst="rect">
            <a:avLst/>
          </a:prstGeom>
          <a:noFill/>
          <a:ln>
            <a:noFill/>
          </a:ln>
        </p:spPr>
      </p:pic>
      <p:sp>
        <p:nvSpPr>
          <p:cNvPr id="158" name="Google Shape;158;p20"/>
          <p:cNvSpPr/>
          <p:nvPr/>
        </p:nvSpPr>
        <p:spPr>
          <a:xfrm>
            <a:off x="2021919" y="4619625"/>
            <a:ext cx="2560915" cy="32004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4653"/>
              </a:buClr>
              <a:buSzPts val="2000"/>
              <a:buFont typeface="Barlow"/>
              <a:buNone/>
            </a:pPr>
            <a:r>
              <a:rPr b="1" i="0" lang="en-US" sz="2000" u="none" cap="none" strike="noStrike">
                <a:solidFill>
                  <a:srgbClr val="384653"/>
                </a:solidFill>
                <a:latin typeface="Barlow"/>
                <a:ea typeface="Barlow"/>
                <a:cs typeface="Barlow"/>
                <a:sym typeface="Barlow"/>
              </a:rPr>
              <a:t>View File List</a:t>
            </a:r>
            <a:endParaRPr b="0" i="0" sz="2000" u="none" cap="none" strike="noStrike"/>
          </a:p>
        </p:txBody>
      </p:sp>
      <p:sp>
        <p:nvSpPr>
          <p:cNvPr id="159" name="Google Shape;159;p20"/>
          <p:cNvSpPr/>
          <p:nvPr/>
        </p:nvSpPr>
        <p:spPr>
          <a:xfrm>
            <a:off x="2021919" y="5056346"/>
            <a:ext cx="6365200" cy="622935"/>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4653"/>
              </a:buClr>
              <a:buSzPts val="1500"/>
              <a:buFont typeface="Montserrat"/>
              <a:buNone/>
            </a:pPr>
            <a:r>
              <a:rPr b="0" i="0" lang="en-US" sz="1500" u="none" cap="none" strike="noStrike">
                <a:solidFill>
                  <a:srgbClr val="384653"/>
                </a:solidFill>
                <a:latin typeface="Montserrat"/>
                <a:ea typeface="Montserrat"/>
                <a:cs typeface="Montserrat"/>
                <a:sym typeface="Montserrat"/>
              </a:rPr>
              <a:t>Clients retrieve and list files currently stored on the server, filtering by access rights.</a:t>
            </a:r>
            <a:endParaRPr b="0" i="0" sz="1500" u="none" cap="none" strike="noStrike"/>
          </a:p>
        </p:txBody>
      </p:sp>
      <p:pic>
        <p:nvPicPr>
          <p:cNvPr descr="preencoded.png" id="160" name="Google Shape;160;p20"/>
          <p:cNvPicPr preferRelativeResize="0"/>
          <p:nvPr/>
        </p:nvPicPr>
        <p:blipFill rotWithShape="1">
          <a:blip r:embed="rId7">
            <a:alphaModFix/>
          </a:blip>
          <a:srcRect b="0" l="0" r="0" t="0"/>
          <a:stretch/>
        </p:blipFill>
        <p:spPr>
          <a:xfrm>
            <a:off x="756880" y="5873829"/>
            <a:ext cx="973098" cy="1760220"/>
          </a:xfrm>
          <a:prstGeom prst="rect">
            <a:avLst/>
          </a:prstGeom>
          <a:noFill/>
          <a:ln>
            <a:noFill/>
          </a:ln>
        </p:spPr>
      </p:pic>
      <p:sp>
        <p:nvSpPr>
          <p:cNvPr id="161" name="Google Shape;161;p20"/>
          <p:cNvSpPr/>
          <p:nvPr/>
        </p:nvSpPr>
        <p:spPr>
          <a:xfrm>
            <a:off x="2021919" y="6068378"/>
            <a:ext cx="2661285" cy="32004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84653"/>
              </a:buClr>
              <a:buSzPts val="2000"/>
              <a:buFont typeface="Barlow"/>
              <a:buNone/>
            </a:pPr>
            <a:r>
              <a:rPr b="1" i="0" lang="en-US" sz="2000" u="none" cap="none" strike="noStrike">
                <a:solidFill>
                  <a:srgbClr val="384653"/>
                </a:solidFill>
                <a:latin typeface="Barlow"/>
                <a:ea typeface="Barlow"/>
                <a:cs typeface="Barlow"/>
                <a:sym typeface="Barlow"/>
              </a:rPr>
              <a:t>Download and Progress</a:t>
            </a:r>
            <a:endParaRPr b="0" i="0" sz="2000" u="none" cap="none" strike="noStrike"/>
          </a:p>
        </p:txBody>
      </p:sp>
      <p:sp>
        <p:nvSpPr>
          <p:cNvPr id="162" name="Google Shape;162;p20"/>
          <p:cNvSpPr/>
          <p:nvPr/>
        </p:nvSpPr>
        <p:spPr>
          <a:xfrm>
            <a:off x="2021919" y="6505099"/>
            <a:ext cx="6365200" cy="934403"/>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384653"/>
              </a:buClr>
              <a:buSzPts val="1500"/>
              <a:buFont typeface="Montserrat"/>
              <a:buNone/>
            </a:pPr>
            <a:r>
              <a:rPr b="0" i="0" lang="en-US" sz="1500" u="none" cap="none" strike="noStrike">
                <a:solidFill>
                  <a:srgbClr val="384653"/>
                </a:solidFill>
                <a:latin typeface="Montserrat"/>
                <a:ea typeface="Montserrat"/>
                <a:cs typeface="Montserrat"/>
                <a:sym typeface="Montserrat"/>
              </a:rPr>
              <a:t>Files are downloaded with optional access code verification, accompanied by a terminal progress bar showing speed and ETA.</a:t>
            </a:r>
            <a:endParaRPr b="0" i="0" sz="15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preencoded.png" id="168" name="Google Shape;168;p21"/>
          <p:cNvPicPr preferRelativeResize="0"/>
          <p:nvPr/>
        </p:nvPicPr>
        <p:blipFill rotWithShape="1">
          <a:blip r:embed="rId3">
            <a:alphaModFix/>
          </a:blip>
          <a:srcRect b="0" l="0" r="0" t="0"/>
          <a:stretch/>
        </p:blipFill>
        <p:spPr>
          <a:xfrm>
            <a:off x="0" y="0"/>
            <a:ext cx="14630400" cy="2843570"/>
          </a:xfrm>
          <a:prstGeom prst="rect">
            <a:avLst/>
          </a:prstGeom>
          <a:noFill/>
          <a:ln>
            <a:noFill/>
          </a:ln>
        </p:spPr>
      </p:pic>
      <p:sp>
        <p:nvSpPr>
          <p:cNvPr id="169" name="Google Shape;169;p21"/>
          <p:cNvSpPr/>
          <p:nvPr/>
        </p:nvSpPr>
        <p:spPr>
          <a:xfrm>
            <a:off x="758309" y="3413046"/>
            <a:ext cx="5701546"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000000"/>
              </a:buClr>
              <a:buSzPts val="4450"/>
              <a:buFont typeface="Barlow"/>
              <a:buNone/>
            </a:pPr>
            <a:r>
              <a:rPr b="1" i="0" lang="en-US" sz="4450" u="none" cap="none" strike="noStrike">
                <a:solidFill>
                  <a:srgbClr val="000000"/>
                </a:solidFill>
                <a:latin typeface="Barlow"/>
                <a:ea typeface="Barlow"/>
                <a:cs typeface="Barlow"/>
                <a:sym typeface="Barlow"/>
              </a:rPr>
              <a:t>Client Code Highlights</a:t>
            </a:r>
            <a:endParaRPr b="0" i="0" sz="4450" u="none" cap="none" strike="noStrike"/>
          </a:p>
        </p:txBody>
      </p:sp>
      <p:sp>
        <p:nvSpPr>
          <p:cNvPr id="170" name="Google Shape;170;p21"/>
          <p:cNvSpPr/>
          <p:nvPr/>
        </p:nvSpPr>
        <p:spPr>
          <a:xfrm>
            <a:off x="758309" y="4667250"/>
            <a:ext cx="2881908"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00"/>
              </a:buClr>
              <a:buSzPts val="2200"/>
              <a:buFont typeface="Barlow"/>
              <a:buNone/>
            </a:pPr>
            <a:r>
              <a:rPr b="1" i="0" lang="en-US" sz="2200" u="none" cap="none" strike="noStrike">
                <a:solidFill>
                  <a:srgbClr val="000000"/>
                </a:solidFill>
                <a:latin typeface="Barlow"/>
                <a:ea typeface="Barlow"/>
                <a:cs typeface="Barlow"/>
                <a:sym typeface="Barlow"/>
              </a:rPr>
              <a:t>Threaded Communication</a:t>
            </a:r>
            <a:endParaRPr b="0" i="0" sz="2200" u="none" cap="none" strike="noStrike"/>
          </a:p>
        </p:txBody>
      </p:sp>
      <p:sp>
        <p:nvSpPr>
          <p:cNvPr id="171" name="Google Shape;171;p21"/>
          <p:cNvSpPr/>
          <p:nvPr/>
        </p:nvSpPr>
        <p:spPr>
          <a:xfrm>
            <a:off x="758309" y="5596295"/>
            <a:ext cx="2881908"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Separate send and receive threads ensure asynchronous network operations and responsive UI.</a:t>
            </a:r>
            <a:endParaRPr b="0" i="0" sz="1700" u="none" cap="none" strike="noStrike"/>
          </a:p>
        </p:txBody>
      </p:sp>
      <p:sp>
        <p:nvSpPr>
          <p:cNvPr id="172" name="Google Shape;172;p21"/>
          <p:cNvSpPr/>
          <p:nvPr/>
        </p:nvSpPr>
        <p:spPr>
          <a:xfrm>
            <a:off x="4176474" y="4667250"/>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00"/>
              </a:buClr>
              <a:buSzPts val="2200"/>
              <a:buFont typeface="Barlow"/>
              <a:buNone/>
            </a:pPr>
            <a:r>
              <a:rPr b="1" i="0" lang="en-US" sz="2200" u="none" cap="none" strike="noStrike">
                <a:solidFill>
                  <a:srgbClr val="000000"/>
                </a:solidFill>
                <a:latin typeface="Barlow"/>
                <a:ea typeface="Barlow"/>
                <a:cs typeface="Barlow"/>
                <a:sym typeface="Barlow"/>
              </a:rPr>
              <a:t>File I/O Management</a:t>
            </a:r>
            <a:endParaRPr b="0" i="0" sz="2200" u="none" cap="none" strike="noStrike"/>
          </a:p>
        </p:txBody>
      </p:sp>
      <p:sp>
        <p:nvSpPr>
          <p:cNvPr id="173" name="Google Shape;173;p21"/>
          <p:cNvSpPr/>
          <p:nvPr/>
        </p:nvSpPr>
        <p:spPr>
          <a:xfrm>
            <a:off x="4176474" y="5240060"/>
            <a:ext cx="2881908"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Efficient buffered file reads and writes with a real-time progress meter updating terminal display.</a:t>
            </a:r>
            <a:endParaRPr b="0" i="0" sz="1700" u="none" cap="none" strike="noStrike"/>
          </a:p>
        </p:txBody>
      </p:sp>
      <p:sp>
        <p:nvSpPr>
          <p:cNvPr id="174" name="Google Shape;174;p21"/>
          <p:cNvSpPr/>
          <p:nvPr/>
        </p:nvSpPr>
        <p:spPr>
          <a:xfrm>
            <a:off x="7594640" y="4667250"/>
            <a:ext cx="2881908"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00"/>
              </a:buClr>
              <a:buSzPts val="2200"/>
              <a:buFont typeface="Barlow"/>
              <a:buNone/>
            </a:pPr>
            <a:r>
              <a:rPr b="1" i="0" lang="en-US" sz="2200" u="none" cap="none" strike="noStrike">
                <a:solidFill>
                  <a:srgbClr val="000000"/>
                </a:solidFill>
                <a:latin typeface="Barlow"/>
                <a:ea typeface="Barlow"/>
                <a:cs typeface="Barlow"/>
                <a:sym typeface="Barlow"/>
              </a:rPr>
              <a:t>Filename Conflict Resolution</a:t>
            </a:r>
            <a:endParaRPr b="0" i="0" sz="2200" u="none" cap="none" strike="noStrike"/>
          </a:p>
        </p:txBody>
      </p:sp>
      <p:sp>
        <p:nvSpPr>
          <p:cNvPr id="175" name="Google Shape;175;p21"/>
          <p:cNvSpPr/>
          <p:nvPr/>
        </p:nvSpPr>
        <p:spPr>
          <a:xfrm>
            <a:off x="7594640" y="5596295"/>
            <a:ext cx="2881908"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Automatic renaming ensures that downloaded files do not overwrite existing local data.</a:t>
            </a:r>
            <a:endParaRPr b="0" i="0" sz="1700" u="none" cap="none" strike="noStrike"/>
          </a:p>
        </p:txBody>
      </p:sp>
      <p:sp>
        <p:nvSpPr>
          <p:cNvPr id="176" name="Google Shape;176;p21"/>
          <p:cNvSpPr/>
          <p:nvPr/>
        </p:nvSpPr>
        <p:spPr>
          <a:xfrm>
            <a:off x="11012805" y="4667250"/>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000000"/>
              </a:buClr>
              <a:buSzPts val="2200"/>
              <a:buFont typeface="Barlow"/>
              <a:buNone/>
            </a:pPr>
            <a:r>
              <a:rPr b="1" i="0" lang="en-US" sz="2200" u="none" cap="none" strike="noStrike">
                <a:solidFill>
                  <a:srgbClr val="000000"/>
                </a:solidFill>
                <a:latin typeface="Barlow"/>
                <a:ea typeface="Barlow"/>
                <a:cs typeface="Barlow"/>
                <a:sym typeface="Barlow"/>
              </a:rPr>
              <a:t>Access Code Handling</a:t>
            </a:r>
            <a:endParaRPr b="0" i="0" sz="2200" u="none" cap="none" strike="noStrike"/>
          </a:p>
        </p:txBody>
      </p:sp>
      <p:sp>
        <p:nvSpPr>
          <p:cNvPr id="177" name="Google Shape;177;p21"/>
          <p:cNvSpPr/>
          <p:nvPr/>
        </p:nvSpPr>
        <p:spPr>
          <a:xfrm>
            <a:off x="11012805" y="5240060"/>
            <a:ext cx="2881908" cy="173355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On accessing private files, clients prompt for access codes and send them securely to the server for validation.</a:t>
            </a:r>
            <a:endParaRPr b="0" i="0" sz="1700" u="none" cap="none" strike="noStrike"/>
          </a:p>
        </p:txBody>
      </p:sp>
      <p:sp>
        <p:nvSpPr>
          <p:cNvPr id="178" name="Google Shape;178;p21"/>
          <p:cNvSpPr/>
          <p:nvPr/>
        </p:nvSpPr>
        <p:spPr>
          <a:xfrm>
            <a:off x="12279650" y="7720625"/>
            <a:ext cx="2257500" cy="434700"/>
          </a:xfrm>
          <a:prstGeom prst="roundRect">
            <a:avLst>
              <a:gd fmla="val 16667" name="adj"/>
            </a:avLst>
          </a:prstGeom>
          <a:solidFill>
            <a:srgbClr val="2589C9"/>
          </a:solidFill>
          <a:ln cap="flat" cmpd="sng" w="9525">
            <a:solidFill>
              <a:srgbClr val="2589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p:nvPr/>
        </p:nvSpPr>
        <p:spPr>
          <a:xfrm>
            <a:off x="758309" y="1805583"/>
            <a:ext cx="5756077" cy="712708"/>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2E3C4E"/>
              </a:buClr>
              <a:buSzPts val="4450"/>
              <a:buFont typeface="Barlow"/>
              <a:buNone/>
            </a:pPr>
            <a:r>
              <a:rPr b="1" i="0" lang="en-US" sz="4450" u="none" cap="none" strike="noStrike">
                <a:solidFill>
                  <a:srgbClr val="2E3C4E"/>
                </a:solidFill>
                <a:latin typeface="Barlow"/>
                <a:ea typeface="Barlow"/>
                <a:cs typeface="Barlow"/>
                <a:sym typeface="Barlow"/>
              </a:rPr>
              <a:t>Server Code Highlights</a:t>
            </a:r>
            <a:endParaRPr b="0" i="0" sz="4450" u="none" cap="none" strike="noStrike"/>
          </a:p>
        </p:txBody>
      </p:sp>
      <p:sp>
        <p:nvSpPr>
          <p:cNvPr id="185" name="Google Shape;185;p22"/>
          <p:cNvSpPr/>
          <p:nvPr/>
        </p:nvSpPr>
        <p:spPr>
          <a:xfrm>
            <a:off x="758309" y="2951559"/>
            <a:ext cx="6448663" cy="1627942"/>
          </a:xfrm>
          <a:prstGeom prst="roundRect">
            <a:avLst>
              <a:gd fmla="val 1996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982504" y="3175754"/>
            <a:ext cx="3381732"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Concurrent Client Handling</a:t>
            </a:r>
            <a:endParaRPr b="0" i="0" sz="2200" u="none" cap="none" strike="noStrike"/>
          </a:p>
        </p:txBody>
      </p:sp>
      <p:sp>
        <p:nvSpPr>
          <p:cNvPr id="187" name="Google Shape;187;p22"/>
          <p:cNvSpPr/>
          <p:nvPr/>
        </p:nvSpPr>
        <p:spPr>
          <a:xfrm>
            <a:off x="982504" y="3661886"/>
            <a:ext cx="6000274"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Uses multithreaded architecture to support multiple clients simultaneously with pthreads.</a:t>
            </a:r>
            <a:endParaRPr b="0" i="0" sz="1700" u="none" cap="none" strike="noStrike"/>
          </a:p>
        </p:txBody>
      </p:sp>
      <p:sp>
        <p:nvSpPr>
          <p:cNvPr id="188" name="Google Shape;188;p22"/>
          <p:cNvSpPr/>
          <p:nvPr/>
        </p:nvSpPr>
        <p:spPr>
          <a:xfrm>
            <a:off x="7423547" y="2951559"/>
            <a:ext cx="6448663" cy="1627942"/>
          </a:xfrm>
          <a:prstGeom prst="roundRect">
            <a:avLst>
              <a:gd fmla="val 1996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7647742" y="3175754"/>
            <a:ext cx="3793331"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Secure Credential Verification</a:t>
            </a:r>
            <a:endParaRPr b="0" i="0" sz="2200" u="none" cap="none" strike="noStrike"/>
          </a:p>
        </p:txBody>
      </p:sp>
      <p:sp>
        <p:nvSpPr>
          <p:cNvPr id="190" name="Google Shape;190;p22"/>
          <p:cNvSpPr/>
          <p:nvPr/>
        </p:nvSpPr>
        <p:spPr>
          <a:xfrm>
            <a:off x="7647742" y="3661886"/>
            <a:ext cx="6000274"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Validates user credentials securely to ensure authorized file access.</a:t>
            </a:r>
            <a:endParaRPr b="0" i="0" sz="1700" u="none" cap="none" strike="noStrike"/>
          </a:p>
        </p:txBody>
      </p:sp>
      <p:sp>
        <p:nvSpPr>
          <p:cNvPr id="191" name="Google Shape;191;p22"/>
          <p:cNvSpPr/>
          <p:nvPr/>
        </p:nvSpPr>
        <p:spPr>
          <a:xfrm>
            <a:off x="758309" y="4796076"/>
            <a:ext cx="6448663" cy="1627942"/>
          </a:xfrm>
          <a:prstGeom prst="roundRect">
            <a:avLst>
              <a:gd fmla="val 1996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982504" y="5020270"/>
            <a:ext cx="360259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Access Control Management</a:t>
            </a:r>
            <a:endParaRPr b="0" i="0" sz="2200" u="none" cap="none" strike="noStrike"/>
          </a:p>
        </p:txBody>
      </p:sp>
      <p:sp>
        <p:nvSpPr>
          <p:cNvPr id="193" name="Google Shape;193;p22"/>
          <p:cNvSpPr/>
          <p:nvPr/>
        </p:nvSpPr>
        <p:spPr>
          <a:xfrm>
            <a:off x="982504" y="5506403"/>
            <a:ext cx="6000274"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Enforces file visibility settings and manages access codes for private files.</a:t>
            </a:r>
            <a:endParaRPr b="0" i="0" sz="1700" u="none" cap="none" strike="noStrike"/>
          </a:p>
        </p:txBody>
      </p:sp>
      <p:sp>
        <p:nvSpPr>
          <p:cNvPr id="194" name="Google Shape;194;p22"/>
          <p:cNvSpPr/>
          <p:nvPr/>
        </p:nvSpPr>
        <p:spPr>
          <a:xfrm>
            <a:off x="7423547" y="4796076"/>
            <a:ext cx="6448663" cy="1627942"/>
          </a:xfrm>
          <a:prstGeom prst="roundRect">
            <a:avLst>
              <a:gd fmla="val 19963" name="adj"/>
            </a:avLst>
          </a:prstGeom>
          <a:solidFill>
            <a:srgbClr val="D4E9F7"/>
          </a:solidFill>
          <a:ln cap="flat" cmpd="sng" w="9525">
            <a:solidFill>
              <a:srgbClr val="BACF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7647742" y="5020270"/>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84653"/>
              </a:buClr>
              <a:buSzPts val="2200"/>
              <a:buFont typeface="Barlow"/>
              <a:buNone/>
            </a:pPr>
            <a:r>
              <a:rPr b="1" i="0" lang="en-US" sz="2200" u="none" cap="none" strike="noStrike">
                <a:solidFill>
                  <a:srgbClr val="384653"/>
                </a:solidFill>
                <a:latin typeface="Barlow"/>
                <a:ea typeface="Barlow"/>
                <a:cs typeface="Barlow"/>
                <a:sym typeface="Barlow"/>
              </a:rPr>
              <a:t>Robust File I/O</a:t>
            </a:r>
            <a:endParaRPr b="0" i="0" sz="2200" u="none" cap="none" strike="noStrike"/>
          </a:p>
        </p:txBody>
      </p:sp>
      <p:sp>
        <p:nvSpPr>
          <p:cNvPr id="196" name="Google Shape;196;p22"/>
          <p:cNvSpPr/>
          <p:nvPr/>
        </p:nvSpPr>
        <p:spPr>
          <a:xfrm>
            <a:off x="7647742" y="5506403"/>
            <a:ext cx="6000274"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84653"/>
              </a:buClr>
              <a:buSzPts val="1700"/>
              <a:buFont typeface="Montserrat"/>
              <a:buNone/>
            </a:pPr>
            <a:r>
              <a:rPr b="0" i="0" lang="en-US" sz="1700" u="none" cap="none" strike="noStrike">
                <a:solidFill>
                  <a:srgbClr val="384653"/>
                </a:solidFill>
                <a:latin typeface="Montserrat"/>
                <a:ea typeface="Montserrat"/>
                <a:cs typeface="Montserrat"/>
                <a:sym typeface="Montserrat"/>
              </a:rPr>
              <a:t>Handles file storage efficiently with buffered reads/writes and error handling.</a:t>
            </a:r>
            <a:endParaRPr b="0" i="0" sz="1700" u="none" cap="none" strike="noStrike"/>
          </a:p>
        </p:txBody>
      </p:sp>
      <p:sp>
        <p:nvSpPr>
          <p:cNvPr id="197" name="Google Shape;197;p22"/>
          <p:cNvSpPr/>
          <p:nvPr/>
        </p:nvSpPr>
        <p:spPr>
          <a:xfrm>
            <a:off x="12672200" y="7736175"/>
            <a:ext cx="1894500" cy="4935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